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Lst>
  <p:notesMasterIdLst>
    <p:notesMasterId r:id="rId26"/>
  </p:notesMasterIdLst>
  <p:handoutMasterIdLst>
    <p:handoutMasterId r:id="rId27"/>
  </p:handoutMasterIdLst>
  <p:sldIdLst>
    <p:sldId id="283" r:id="rId4"/>
    <p:sldId id="262" r:id="rId5"/>
    <p:sldId id="256"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2" autoAdjust="0"/>
    <p:restoredTop sz="84609" autoAdjust="0"/>
  </p:normalViewPr>
  <p:slideViewPr>
    <p:cSldViewPr>
      <p:cViewPr varScale="1">
        <p:scale>
          <a:sx n="102" d="100"/>
          <a:sy n="102" d="100"/>
        </p:scale>
        <p:origin x="1096" y="28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hyperlink" Target="mailto:alashcraft@gmail.com" TargetMode="External"/><Relationship Id="rId5" Type="http://schemas.openxmlformats.org/officeDocument/2006/relationships/image" Target="../media/image26.sv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5" Type="http://schemas.openxmlformats.org/officeDocument/2006/relationships/hyperlink" Target="mailto:alashcraft@gmail.com" TargetMode="External"/><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For those who don’t know me, 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17 years.</a:t>
            </a:r>
          </a:p>
          <a:p>
            <a:endParaRPr lang="en-US" dirty="0"/>
          </a:p>
          <a:p>
            <a:r>
              <a:rPr lang="en-US" dirty="0"/>
              <a:t>I’ve also written three books in the last four years, two editions of Learn </a:t>
            </a:r>
            <a:r>
              <a:rPr lang="en-US" dirty="0" err="1"/>
              <a:t>WinUI</a:t>
            </a:r>
            <a:r>
              <a:rPr lang="en-US" dirty="0"/>
              <a:t> 3 and a book on parallel programming with .NET. You can find them all on Amazon. Just search for my name.</a:t>
            </a:r>
          </a:p>
          <a:p>
            <a:endParaRPr lang="en-US" dirty="0"/>
          </a:p>
          <a:p>
            <a:r>
              <a:rPr lang="en-US" dirty="0"/>
              <a:t>Writing those books led me to a full-time career in writing. I joined Microsoft about two and a half years ago as a content developer. I write documentation, training modules, and code samples on Microsoft Learn, working on the Windows developer docs team. There, I help write and maintain the docs for Windows client apps and APIs.</a:t>
            </a:r>
          </a:p>
          <a:p>
            <a:r>
              <a:rPr lang="en-US" dirty="0"/>
              <a:t>	I have another session after lunch about my work as a content developer and how anyone can contribute to the open-source docs on Learn with GitHub Issues and PRs.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While .NET Native is small and fast, it’s also aging. With UWP,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will lay the groundwork for some new controls coming in 1.7 including Inking controls, </a:t>
            </a:r>
            <a:r>
              <a:rPr lang="en-US" dirty="0" err="1"/>
              <a:t>TableView</a:t>
            </a:r>
            <a:r>
              <a:rPr lang="en-US" dirty="0"/>
              <a:t>, and cross-process Islands. It’s also bringing C# Native AOT (ahead-of-time compiling) for faster startup times and smaller memory footprints. We’ll get to some other feature requests on the roadmap on the next slide.</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 and it requires partnering with the Visual Studio team to develop the feature.</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a:t>
            </a:r>
            <a:r>
              <a:rPr lang="en-US"/>
              <a:t>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today’s agenda.</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very basic shopping list app that loads some sample data. Each app shares the same code to generate the sample data. You can add more items, mark them as purchased or remove them from your list. We’ll see the similarities and differences, and you’ll see that I’m probably not cut out to be a UI designer,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timeline of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a:t>
            </a:r>
          </a:p>
          <a:p>
            <a:endParaRPr lang="en-US" dirty="0"/>
          </a:p>
          <a:p>
            <a:r>
              <a:rPr lang="en-US" dirty="0"/>
              <a:t>2021 gave use two new options for Windows apps, </a:t>
            </a:r>
            <a:r>
              <a:rPr lang="en-US" dirty="0" err="1"/>
              <a:t>WinUI</a:t>
            </a:r>
            <a:r>
              <a:rPr lang="en-US" dirty="0"/>
              <a:t> 3 (and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some non-.NET options like Flutter, React Native for Windows, and Electron.</a:t>
            </a:r>
          </a:p>
          <a:p>
            <a:endParaRPr lang="en-US" dirty="0"/>
          </a:p>
        </p:txBody>
      </p:sp>
    </p:spTree>
    <p:extLst>
      <p:ext uri="{BB962C8B-B14F-4D97-AF65-F5344CB8AC3E}">
        <p14:creationId xmlns:p14="http://schemas.microsoft.com/office/powerpoint/2010/main" val="4035616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8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8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earlier that there are some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8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today in the .NET 9 preview.</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coming this fall with .NET 9. It’s almost time to remove this bullet point from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p:txBody>
      </p:sp>
    </p:spTree>
    <p:extLst>
      <p:ext uri="{BB962C8B-B14F-4D97-AF65-F5344CB8AC3E}">
        <p14:creationId xmlns:p14="http://schemas.microsoft.com/office/powerpoint/2010/main" val="380233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1/1/2025</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techbash.com/"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a:solidFill>
                  <a:schemeClr val="tx1"/>
                </a:solidFill>
              </a:rPr>
              <a:t>Building a Native App for Windows in 2024</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dirty="0"/>
              <a:t>No current support for Fluent Design</a:t>
            </a:r>
          </a:p>
          <a:p>
            <a:pPr lvl="1"/>
            <a:r>
              <a:rPr lang="en-US" dirty="0"/>
              <a:t>Default UI still looks like Windows 7 or Vista</a:t>
            </a:r>
          </a:p>
          <a:p>
            <a:pPr lvl="1"/>
            <a:r>
              <a:rPr lang="en-US"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4076365"/>
          </a:xfrm>
        </p:spPr>
        <p:txBody>
          <a:bodyPr anchor="ctr">
            <a:normAutofit/>
          </a:bodyPr>
          <a:lstStyle/>
          <a:p>
            <a:r>
              <a:rPr lang="en-US" sz="1500" dirty="0">
                <a:solidFill>
                  <a:schemeClr val="tx2"/>
                </a:solidFill>
              </a:rPr>
              <a:t>.NET Native optimization</a:t>
            </a:r>
          </a:p>
          <a:p>
            <a:pPr lvl="1"/>
            <a:r>
              <a:rPr lang="en-US" dirty="0">
                <a:solidFill>
                  <a:schemeClr val="tx2"/>
                </a:solidFill>
              </a:rPr>
              <a:t>Built to perform on Windows, Xbox and Windows Phone with limited resources</a:t>
            </a:r>
          </a:p>
          <a:p>
            <a:r>
              <a:rPr lang="en-US" sz="1500" dirty="0">
                <a:solidFill>
                  <a:schemeClr val="tx2"/>
                </a:solidFill>
              </a:rPr>
              <a:t>Xbox Support (and HoloLens</a:t>
            </a:r>
            <a:r>
              <a:rPr lang="en-US" sz="1500" dirty="0">
                <a:solidFill>
                  <a:schemeClr val="tx2"/>
                </a:solidFill>
                <a:sym typeface="Wingdings" pitchFamily="2" charset="2"/>
              </a:rPr>
              <a:t>)</a:t>
            </a:r>
          </a:p>
          <a:p>
            <a:r>
              <a:rPr lang="en-US" sz="1500" dirty="0">
                <a:solidFill>
                  <a:schemeClr val="tx2"/>
                </a:solidFill>
                <a:sym typeface="Wingdings" pitchFamily="2" charset="2"/>
              </a:rPr>
              <a:t>XAML Designer</a:t>
            </a:r>
          </a:p>
          <a:p>
            <a:r>
              <a:rPr lang="en-US" sz="1500" dirty="0">
                <a:solidFill>
                  <a:schemeClr val="tx2"/>
                </a:solidFill>
                <a:sym typeface="Wingdings" pitchFamily="2" charset="2"/>
              </a:rPr>
              <a:t>Great for Touch and Pen input</a:t>
            </a:r>
          </a:p>
          <a:p>
            <a:r>
              <a:rPr lang="en-US" sz="1500" dirty="0">
                <a:solidFill>
                  <a:schemeClr val="tx2"/>
                </a:solidFill>
                <a:sym typeface="Wingdings" pitchFamily="2" charset="2"/>
              </a:rPr>
              <a:t>Windows Theme support (dark mode)</a:t>
            </a:r>
          </a:p>
          <a:p>
            <a:r>
              <a:rPr lang="en-US" sz="1500" dirty="0">
                <a:solidFill>
                  <a:schemeClr val="tx2"/>
                </a:solidFill>
                <a:sym typeface="Wingdings" pitchFamily="2" charset="2"/>
              </a:rPr>
              <a:t>Rich data binding support with MVVM</a:t>
            </a:r>
          </a:p>
          <a:p>
            <a:r>
              <a:rPr lang="en-US" sz="1500" dirty="0" err="1">
                <a:solidFill>
                  <a:schemeClr val="tx2"/>
                </a:solidFill>
                <a:sym typeface="Wingdings" pitchFamily="2" charset="2"/>
              </a:rPr>
              <a:t>WinUI</a:t>
            </a:r>
            <a:r>
              <a:rPr lang="en-US" sz="1500" dirty="0">
                <a:solidFill>
                  <a:schemeClr val="tx2"/>
                </a:solidFill>
                <a:sym typeface="Wingdings" pitchFamily="2" charset="2"/>
              </a:rPr>
              <a:t> 2.x controls and libraries (Some Fluent Design support)</a:t>
            </a:r>
          </a:p>
          <a:p>
            <a:r>
              <a:rPr lang="en-US" sz="1500" dirty="0">
                <a:solidFill>
                  <a:schemeClr val="tx2"/>
                </a:solidFill>
                <a:sym typeface="Wingdings" pitchFamily="2" charset="2"/>
              </a:rPr>
              <a:t>Security with Windows Sandboxing (</a:t>
            </a:r>
            <a:r>
              <a:rPr lang="en-US" sz="1500" dirty="0" err="1">
                <a:solidFill>
                  <a:schemeClr val="tx2"/>
                </a:solidFill>
                <a:sym typeface="Wingdings" pitchFamily="2" charset="2"/>
              </a:rPr>
              <a:t>AppContainer</a:t>
            </a:r>
            <a:r>
              <a:rPr lang="en-US" sz="1500" dirty="0">
                <a:solidFill>
                  <a:schemeClr val="tx2"/>
                </a:solidFill>
                <a:sym typeface="Wingdings" pitchFamily="2" charset="2"/>
              </a:rPr>
              <a:t>)</a:t>
            </a:r>
          </a:p>
          <a:p>
            <a:r>
              <a:rPr lang="en-US" sz="1500" dirty="0">
                <a:solidFill>
                  <a:schemeClr val="tx2"/>
                </a:solidFill>
                <a:sym typeface="Wingdings" pitchFamily="2" charset="2"/>
              </a:rPr>
              <a:t>New preview support for .NET 9</a:t>
            </a:r>
            <a:endParaRPr lang="en-US" sz="1500" dirty="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348990"/>
          </a:xfrm>
        </p:spPr>
        <p:txBody>
          <a:bodyPr>
            <a:normAutofit fontScale="925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 (in preview)</a:t>
            </a:r>
          </a:p>
          <a:p>
            <a:r>
              <a:rPr lang="en-US" sz="1400" dirty="0"/>
              <a:t>No Fluent UI updates (Windows 10 UX)</a:t>
            </a:r>
          </a:p>
          <a:p>
            <a:r>
              <a:rPr lang="en-US" sz="1400" dirty="0"/>
              <a:t>Unknown Support Lifetime</a:t>
            </a:r>
          </a:p>
          <a:p>
            <a:r>
              <a:rPr lang="en-US" sz="1400" dirty="0"/>
              <a:t>.NET Standard libraries – Uncertainty</a:t>
            </a:r>
          </a:p>
          <a:p>
            <a:r>
              <a:rPr lang="en-US" sz="1400" dirty="0"/>
              <a:t>MSAL libraries dropping UWP and Xamarin support this year</a:t>
            </a:r>
          </a:p>
          <a:p>
            <a:r>
              <a:rPr lang="en-US" sz="1400" dirty="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421608"/>
          </a:xfrm>
        </p:spPr>
        <p:txBody>
          <a:bodyPr>
            <a:normAutofit/>
          </a:bodyPr>
          <a:lstStyle/>
          <a:p>
            <a:r>
              <a:rPr lang="en-US" sz="1100" dirty="0"/>
              <a:t>Windows 11 Fluent Design UX</a:t>
            </a:r>
          </a:p>
          <a:p>
            <a:r>
              <a:rPr lang="en-US" sz="1100" dirty="0"/>
              <a:t>Features and controls of UWP without coupling to Windows SDK</a:t>
            </a:r>
          </a:p>
          <a:p>
            <a:r>
              <a:rPr lang="en-US" sz="1100" dirty="0"/>
              <a:t>Frequent Windows App SDK updates</a:t>
            </a:r>
          </a:p>
          <a:p>
            <a:pPr lvl="1"/>
            <a:r>
              <a:rPr lang="en-US" sz="1100" dirty="0"/>
              <a:t>1.2 - 1.5 – XAML Islands, Theming, Notifications, </a:t>
            </a:r>
            <a:r>
              <a:rPr lang="en-US" sz="1100" dirty="0" err="1"/>
              <a:t>AppWindow</a:t>
            </a:r>
            <a:r>
              <a:rPr lang="en-US" sz="1100" dirty="0"/>
              <a:t>, Maps &amp; </a:t>
            </a:r>
            <a:r>
              <a:rPr lang="en-US" sz="1100" dirty="0" err="1"/>
              <a:t>MediaPlayerElement</a:t>
            </a:r>
            <a:endParaRPr lang="en-US" sz="1100" dirty="0"/>
          </a:p>
          <a:p>
            <a:pPr lvl="1"/>
            <a:r>
              <a:rPr lang="en-US" sz="1100" dirty="0"/>
              <a:t>1.6 – C# Native AOT; improvements to </a:t>
            </a:r>
            <a:r>
              <a:rPr lang="en-US" sz="1100" dirty="0" err="1"/>
              <a:t>TitleBar</a:t>
            </a:r>
            <a:r>
              <a:rPr lang="en-US" sz="1100" dirty="0"/>
              <a:t>, x:Bind &amp; IntelliSense; work for 1.7 controls</a:t>
            </a:r>
          </a:p>
          <a:p>
            <a:pPr lvl="1"/>
            <a:r>
              <a:rPr lang="en-US" sz="1100" dirty="0"/>
              <a:t>1.7 – XAML Designer work begins!; Web Auth support and </a:t>
            </a:r>
            <a:r>
              <a:rPr lang="en-US" sz="1100" dirty="0" err="1"/>
              <a:t>CameraCaptureUI</a:t>
            </a:r>
            <a:endParaRPr lang="en-US" sz="1100" dirty="0"/>
          </a:p>
          <a:p>
            <a:pPr lvl="1"/>
            <a:r>
              <a:rPr lang="en-US" sz="1100" dirty="0"/>
              <a:t>Roadmap: </a:t>
            </a:r>
            <a:r>
              <a:rPr lang="en-US" sz="1100" dirty="0">
                <a:hlinkClick r:id="rId3"/>
              </a:rPr>
              <a:t>https://github.com/microsoft/WindowsAppSDK/blob/main/docs/roadmap.md</a:t>
            </a:r>
            <a:r>
              <a:rPr lang="en-US" sz="1100" dirty="0"/>
              <a:t> </a:t>
            </a:r>
          </a:p>
          <a:p>
            <a:r>
              <a:rPr lang="en-US" sz="1100" dirty="0"/>
              <a:t>C# and C++ support on x64, x86 and Arm64</a:t>
            </a:r>
          </a:p>
          <a:p>
            <a:r>
              <a:rPr lang="en-US" sz="1100" dirty="0"/>
              <a:t>Rich data binding with MVVM</a:t>
            </a:r>
          </a:p>
          <a:p>
            <a:r>
              <a:rPr lang="en-US" sz="1100" dirty="0"/>
              <a:t>Great for modern experiences and hardware - Touch and Pen input</a:t>
            </a:r>
          </a:p>
          <a:p>
            <a:r>
              <a:rPr lang="en-US" sz="1100" dirty="0"/>
              <a:t>Upgrade from UWP with the .NET Upgrade Assistant</a:t>
            </a:r>
          </a:p>
          <a:p>
            <a:r>
              <a:rPr lang="en-US" sz="1100" dirty="0"/>
              <a:t>Positioned as the top choice to build modern native Windows apps</a:t>
            </a:r>
          </a:p>
          <a:p>
            <a:pPr lvl="1"/>
            <a:r>
              <a:rPr lang="en-US" sz="1100" dirty="0"/>
              <a:t>Windows File Explorer, Apple Music, Apple TV, Apple Devices &amp; Adobe Fresco</a:t>
            </a:r>
          </a:p>
        </p:txBody>
      </p:sp>
      <p:pic>
        <p:nvPicPr>
          <p:cNvPr id="1026" name="Picture 2" descr="WinUI logo">
            <a:extLst>
              <a:ext uri="{FF2B5EF4-FFF2-40B4-BE49-F238E27FC236}">
                <a16:creationId xmlns:a16="http://schemas.microsoft.com/office/drawing/2014/main" id="{DBC3655D-C068-70DE-A1B3-887DA18C47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0019" y="132081"/>
            <a:ext cx="1215390" cy="121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a:bodyPr>
          <a:lstStyle/>
          <a:p>
            <a:r>
              <a:rPr lang="en-US" dirty="0"/>
              <a:t>No XAML Designer in Visual Studio (coming soon)</a:t>
            </a:r>
          </a:p>
          <a:p>
            <a:pPr lvl="1"/>
            <a:r>
              <a:rPr lang="en-US" dirty="0"/>
              <a:t>Windows App SDK announced support coming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4228765"/>
          </a:xfrm>
        </p:spPr>
        <p:txBody>
          <a:bodyPr anchor="ctr">
            <a:normAutofit/>
          </a:bodyPr>
          <a:lstStyle/>
          <a:p>
            <a:r>
              <a:rPr lang="en-US" sz="1200" dirty="0">
                <a:solidFill>
                  <a:schemeClr val="tx2"/>
                </a:solidFill>
              </a:rPr>
              <a:t>Cross-Platform (Windows, Android, iOS, macOS, Tizen)</a:t>
            </a:r>
          </a:p>
          <a:p>
            <a:pPr lvl="1"/>
            <a:r>
              <a:rPr lang="en-US" sz="1200" dirty="0">
                <a:solidFill>
                  <a:schemeClr val="tx2"/>
                </a:solidFill>
              </a:rPr>
              <a:t>No Linux support (see Uno Platform &amp; Avalonia)</a:t>
            </a:r>
          </a:p>
          <a:p>
            <a:pPr lvl="1"/>
            <a:r>
              <a:rPr lang="en-US" sz="1200" dirty="0">
                <a:solidFill>
                  <a:schemeClr val="tx2"/>
                </a:solidFill>
              </a:rPr>
              <a:t>Cross-platform with Platform-Specific Implementations</a:t>
            </a:r>
          </a:p>
          <a:p>
            <a:pPr lvl="1"/>
            <a:r>
              <a:rPr lang="en-US" sz="1200" dirty="0">
                <a:solidFill>
                  <a:schemeClr val="tx2"/>
                </a:solidFill>
              </a:rPr>
              <a:t>MAUI helpers abstract some platform features</a:t>
            </a:r>
          </a:p>
          <a:p>
            <a:pPr lvl="1"/>
            <a:r>
              <a:rPr lang="en-US" sz="1200" dirty="0">
                <a:solidFill>
                  <a:schemeClr val="tx2"/>
                </a:solidFill>
              </a:rPr>
              <a:t>Change Appearance by Platform (</a:t>
            </a:r>
            <a:r>
              <a:rPr lang="en-US" sz="1200" dirty="0" err="1">
                <a:solidFill>
                  <a:schemeClr val="tx2"/>
                </a:solidFill>
              </a:rPr>
              <a:t>OnPlatform</a:t>
            </a:r>
            <a:r>
              <a:rPr lang="en-US" sz="1200" dirty="0">
                <a:solidFill>
                  <a:schemeClr val="tx2"/>
                </a:solidFill>
              </a:rPr>
              <a:t> Markup Extension)</a:t>
            </a:r>
          </a:p>
          <a:p>
            <a:r>
              <a:rPr lang="en-US" sz="1200" dirty="0">
                <a:solidFill>
                  <a:schemeClr val="tx2"/>
                </a:solidFill>
              </a:rPr>
              <a:t>Easy to Learn for XAML developers</a:t>
            </a:r>
          </a:p>
          <a:p>
            <a:pPr lvl="1"/>
            <a:r>
              <a:rPr lang="en-US" sz="1200" dirty="0">
                <a:solidFill>
                  <a:schemeClr val="tx2"/>
                </a:solidFill>
              </a:rPr>
              <a:t>Xamarin Migration available</a:t>
            </a:r>
          </a:p>
          <a:p>
            <a:pPr lvl="1"/>
            <a:r>
              <a:rPr lang="en-US" sz="1200" dirty="0">
                <a:solidFill>
                  <a:schemeClr val="tx2"/>
                </a:solidFill>
              </a:rPr>
              <a:t>MVVM Pattern with Rich Data Binding</a:t>
            </a:r>
          </a:p>
          <a:p>
            <a:r>
              <a:rPr lang="en-US" sz="1200" dirty="0">
                <a:solidFill>
                  <a:schemeClr val="tx2"/>
                </a:solidFill>
              </a:rPr>
              <a:t>Create UI in C# with .NET MAUI Community Toolkit &amp; C# Markup</a:t>
            </a:r>
          </a:p>
          <a:p>
            <a:pPr lvl="1"/>
            <a:r>
              <a:rPr lang="en-US" sz="1200" dirty="0">
                <a:solidFill>
                  <a:schemeClr val="tx2"/>
                </a:solidFill>
              </a:rPr>
              <a:t>MVU Pattern (Model-View-Update) – Similar to Flutter development</a:t>
            </a:r>
          </a:p>
          <a:p>
            <a:r>
              <a:rPr lang="en-US" sz="1200" dirty="0">
                <a:solidFill>
                  <a:schemeClr val="tx2"/>
                </a:solidFill>
              </a:rPr>
              <a:t>Uses </a:t>
            </a:r>
            <a:r>
              <a:rPr lang="en-US" sz="1200" dirty="0" err="1">
                <a:solidFill>
                  <a:schemeClr val="tx2"/>
                </a:solidFill>
              </a:rPr>
              <a:t>WinUI</a:t>
            </a:r>
            <a:r>
              <a:rPr lang="en-US" sz="1200" dirty="0">
                <a:solidFill>
                  <a:schemeClr val="tx2"/>
                </a:solidFill>
              </a:rPr>
              <a:t> for Windows apps</a:t>
            </a:r>
          </a:p>
          <a:p>
            <a:r>
              <a:rPr lang="en-US" sz="1200" dirty="0">
                <a:solidFill>
                  <a:schemeClr val="tx2"/>
                </a:solidFill>
              </a:rPr>
              <a:t>Develop with VS or VS Code on Windows, VS Code on macOS</a:t>
            </a:r>
          </a:p>
          <a:p>
            <a:r>
              <a:rPr lang="en-US" sz="1200" dirty="0">
                <a:solidFill>
                  <a:schemeClr val="tx2"/>
                </a:solidFill>
              </a:rPr>
              <a:t>Web developers can use hybrid app templates to build for mobile (with </a:t>
            </a:r>
            <a:r>
              <a:rPr lang="en-US" sz="1200" dirty="0" err="1">
                <a:solidFill>
                  <a:schemeClr val="tx2"/>
                </a:solidFill>
              </a:rPr>
              <a:t>Blazor</a:t>
            </a:r>
            <a:r>
              <a:rPr lang="en-US" sz="1200" dirty="0">
                <a:solidFill>
                  <a:schemeClr val="tx2"/>
                </a:solidFill>
              </a:rPr>
              <a:t> or JavaScript frameworks)</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dirty="0"/>
              <a:t>Platform-specific code required for access some native features</a:t>
            </a:r>
          </a:p>
          <a:p>
            <a:r>
              <a:rPr lang="en-US" sz="1700" dirty="0"/>
              <a:t>No XAML designer in Visual Studio (use Hot Reload)</a:t>
            </a:r>
          </a:p>
          <a:p>
            <a:r>
              <a:rPr lang="en-US" sz="1700" dirty="0"/>
              <a:t>Only C# - No C++, F#, or Visual Basic</a:t>
            </a:r>
          </a:p>
          <a:p>
            <a:pPr lvl="1"/>
            <a:r>
              <a:rPr lang="en-US" sz="1700" dirty="0"/>
              <a:t>Use F# with </a:t>
            </a:r>
            <a:r>
              <a:rPr lang="en-US" sz="1700" dirty="0" err="1"/>
              <a:t>Blazor</a:t>
            </a:r>
            <a:r>
              <a:rPr lang="en-US" sz="1700" dirty="0"/>
              <a:t> Hybrid</a:t>
            </a:r>
          </a:p>
          <a:p>
            <a:r>
              <a:rPr lang="en-US" sz="1700" dirty="0"/>
              <a:t>Windows support is there but iOS/Android are top priorities</a:t>
            </a:r>
          </a:p>
          <a:p>
            <a:pPr lvl="1"/>
            <a:r>
              <a:rPr lang="en-US" sz="1700" dirty="0"/>
              <a:t>Use </a:t>
            </a:r>
            <a:r>
              <a:rPr lang="en-US" sz="1700" dirty="0" err="1"/>
              <a:t>WinUI</a:t>
            </a:r>
            <a:r>
              <a:rPr lang="en-US" sz="1700" dirty="0"/>
              <a:t> if Windows is your primary target</a:t>
            </a:r>
          </a:p>
          <a:p>
            <a:r>
              <a:rPr lang="en-US" sz="1700" dirty="0"/>
              <a:t>Some limitations on UI customization</a:t>
            </a:r>
          </a:p>
          <a:p>
            <a:pPr lvl="1"/>
            <a:r>
              <a:rPr lang="en-US" sz="1700" dirty="0"/>
              <a:t>Not all controls (Button) have Controls Templates to customize</a:t>
            </a:r>
          </a:p>
          <a:p>
            <a:r>
              <a:rPr lang="en-US" sz="1700" dirty="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a:xfrm>
            <a:off x="902189" y="1508760"/>
            <a:ext cx="7338060" cy="3421608"/>
          </a:xfrm>
        </p:spPr>
        <p:txBody>
          <a:bodyPr>
            <a:normAutofit fontScale="92500" lnSpcReduction="2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a:p>
            <a:r>
              <a:rPr lang="en-US" dirty="0"/>
              <a:t>Hot Design visual UI designer in preview</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yet (but available in preview)</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dirty="0">
                <a:solidFill>
                  <a:schemeClr val="tx2"/>
                </a:solidFill>
              </a:rPr>
              <a:t>Software Developer &amp; Architect for 25+ years</a:t>
            </a:r>
          </a:p>
          <a:p>
            <a:pPr lvl="1"/>
            <a:r>
              <a:rPr lang="en-US" sz="1200" dirty="0">
                <a:solidFill>
                  <a:schemeClr val="tx2"/>
                </a:solidFill>
              </a:rPr>
              <a:t>.NET / C# / WPF / Angular / SQL Server​</a:t>
            </a:r>
          </a:p>
          <a:p>
            <a:r>
              <a:rPr lang="en-US" sz="1200" dirty="0">
                <a:solidFill>
                  <a:schemeClr val="tx2"/>
                </a:solidFill>
              </a:rPr>
              <a:t>Morning Dew link blog – www.alvinashcraft.com</a:t>
            </a:r>
          </a:p>
          <a:p>
            <a:pPr lvl="1"/>
            <a:r>
              <a:rPr lang="en-US" sz="1200" dirty="0">
                <a:solidFill>
                  <a:schemeClr val="tx2"/>
                </a:solidFill>
              </a:rPr>
              <a:t>Daily links for developers since 2007​</a:t>
            </a:r>
          </a:p>
          <a:p>
            <a:r>
              <a:rPr lang="en-US" sz="1200" dirty="0">
                <a:solidFill>
                  <a:schemeClr val="tx2"/>
                </a:solidFill>
              </a:rPr>
              <a:t>Author of three books​ for </a:t>
            </a:r>
            <a:r>
              <a:rPr lang="en-US" sz="1200" dirty="0" err="1">
                <a:solidFill>
                  <a:schemeClr val="tx2"/>
                </a:solidFill>
              </a:rPr>
              <a:t>Packt</a:t>
            </a:r>
            <a:r>
              <a:rPr lang="en-US" sz="1200" dirty="0">
                <a:solidFill>
                  <a:schemeClr val="tx2"/>
                </a:solidFill>
              </a:rPr>
              <a:t> Publishing</a:t>
            </a:r>
          </a:p>
          <a:p>
            <a:pPr lvl="1"/>
            <a:r>
              <a:rPr lang="en-US" sz="1200" dirty="0">
                <a:solidFill>
                  <a:schemeClr val="tx2"/>
                </a:solidFill>
              </a:rPr>
              <a:t>Learn </a:t>
            </a:r>
            <a:r>
              <a:rPr lang="en-US" sz="1200" dirty="0" err="1">
                <a:solidFill>
                  <a:schemeClr val="tx2"/>
                </a:solidFill>
              </a:rPr>
              <a:t>WinUI</a:t>
            </a:r>
            <a:r>
              <a:rPr lang="en-US" sz="1200" dirty="0">
                <a:solidFill>
                  <a:schemeClr val="tx2"/>
                </a:solidFill>
              </a:rPr>
              <a:t> 3 (1</a:t>
            </a:r>
            <a:r>
              <a:rPr lang="en-US" sz="1200" baseline="30000" dirty="0">
                <a:solidFill>
                  <a:schemeClr val="tx2"/>
                </a:solidFill>
              </a:rPr>
              <a:t>st</a:t>
            </a:r>
            <a:r>
              <a:rPr lang="en-US" sz="1200" dirty="0">
                <a:solidFill>
                  <a:schemeClr val="tx2"/>
                </a:solidFill>
              </a:rPr>
              <a:t> &amp; 2</a:t>
            </a:r>
            <a:r>
              <a:rPr lang="en-US" sz="1200" baseline="30000" dirty="0">
                <a:solidFill>
                  <a:schemeClr val="tx2"/>
                </a:solidFill>
              </a:rPr>
              <a:t>nd</a:t>
            </a:r>
            <a:r>
              <a:rPr lang="en-US" sz="1200" dirty="0">
                <a:solidFill>
                  <a:schemeClr val="tx2"/>
                </a:solidFill>
              </a:rPr>
              <a:t> editions)​</a:t>
            </a:r>
          </a:p>
          <a:p>
            <a:pPr lvl="1"/>
            <a:r>
              <a:rPr lang="en-US" sz="1200" dirty="0">
                <a:solidFill>
                  <a:schemeClr val="tx2"/>
                </a:solidFill>
              </a:rPr>
              <a:t>Parallel Programming and Concurrency with C# 10 and .NET 6​</a:t>
            </a:r>
          </a:p>
          <a:p>
            <a:r>
              <a:rPr lang="en-US" sz="1200" dirty="0">
                <a:solidFill>
                  <a:schemeClr val="tx2"/>
                </a:solidFill>
              </a:rPr>
              <a:t>Joined Microsoft in March 2022​ - Sr. Content Developer</a:t>
            </a:r>
          </a:p>
          <a:p>
            <a:pPr lvl="1"/>
            <a:r>
              <a:rPr lang="en-US" sz="1200" dirty="0">
                <a:solidFill>
                  <a:schemeClr val="tx2"/>
                </a:solidFill>
              </a:rPr>
              <a:t>Content team &gt; Learn &gt; Azure Core org​ &gt; Cloud &amp; AI (under Scott Guthrie)</a:t>
            </a:r>
          </a:p>
          <a:p>
            <a:pPr lvl="1"/>
            <a:r>
              <a:rPr lang="en-US" sz="1200" dirty="0">
                <a:solidFill>
                  <a:schemeClr val="tx2"/>
                </a:solidFill>
              </a:rPr>
              <a:t>Windows Developer Documentation (Win32 / WinRT / Windows App SDK)​</a:t>
            </a:r>
          </a:p>
          <a:p>
            <a:r>
              <a:rPr lang="en-US" sz="1200" dirty="0">
                <a:solidFill>
                  <a:schemeClr val="tx2"/>
                </a:solidFill>
              </a:rPr>
              <a:t>TechBash Developer Conference - Poconos</a:t>
            </a:r>
          </a:p>
          <a:p>
            <a:pPr lvl="1"/>
            <a:r>
              <a:rPr lang="en-US" sz="1200" dirty="0">
                <a:solidFill>
                  <a:schemeClr val="tx2"/>
                </a:solidFill>
              </a:rPr>
              <a:t>Organizer since TechBash 2016</a:t>
            </a:r>
          </a:p>
          <a:p>
            <a:pPr lvl="1"/>
            <a:r>
              <a:rPr lang="en-US" sz="1200" dirty="0">
                <a:solidFill>
                  <a:schemeClr val="tx2"/>
                </a:solidFill>
              </a:rPr>
              <a:t>TechBash Foundation - Founding board member since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Choose the best UI framework – Microsoft Learn Training module: </a:t>
            </a:r>
            <a:r>
              <a:rPr lang="en-US" sz="1200">
                <a:solidFill>
                  <a:schemeClr val="tx2"/>
                </a:solidFill>
                <a:hlinkClick r:id="rId3"/>
              </a:rPr>
              <a:t>https://learn.microsoft.com/training/modules/windows-choose-best-app-framework/</a:t>
            </a:r>
            <a:r>
              <a:rPr lang="en-US" sz="1200">
                <a:solidFill>
                  <a:schemeClr val="tx2"/>
                </a:solidFill>
              </a:rPr>
              <a:t>  </a:t>
            </a:r>
          </a:p>
          <a:p>
            <a:r>
              <a:rPr lang="en-US" sz="1200">
                <a:solidFill>
                  <a:schemeClr val="tx2"/>
                </a:solidFill>
              </a:rPr>
              <a:t>Overview of Windows Development Options: </a:t>
            </a:r>
            <a:r>
              <a:rPr lang="en-US" sz="1200">
                <a:solidFill>
                  <a:schemeClr val="tx2"/>
                </a:solidFill>
                <a:hlinkClick r:id="rId4"/>
              </a:rPr>
              <a:t>https://learn.microsoft.com/windows/apps/get-started/</a:t>
            </a:r>
            <a:r>
              <a:rPr lang="en-US" sz="1200">
                <a:solidFill>
                  <a:schemeClr val="tx2"/>
                </a:solidFill>
              </a:rPr>
              <a:t> </a:t>
            </a:r>
          </a:p>
          <a:p>
            <a:r>
              <a:rPr lang="en-US" sz="1200">
                <a:solidFill>
                  <a:schemeClr val="tx2"/>
                </a:solidFill>
              </a:rPr>
              <a:t>Uno Platform Documentation: </a:t>
            </a:r>
            <a:r>
              <a:rPr lang="en-US" sz="1200">
                <a:solidFill>
                  <a:schemeClr val="tx2"/>
                </a:solidFill>
                <a:hlinkClick r:id="rId5"/>
              </a:rPr>
              <a:t>https://platform.uno/docs/articles/intro.html</a:t>
            </a:r>
            <a:r>
              <a:rPr lang="en-US" sz="1200">
                <a:solidFill>
                  <a:schemeClr val="tx2"/>
                </a:solidFill>
              </a:rPr>
              <a:t> </a:t>
            </a:r>
          </a:p>
          <a:p>
            <a:r>
              <a:rPr lang="en-US" sz="1200">
                <a:solidFill>
                  <a:schemeClr val="tx2"/>
                </a:solidFill>
              </a:rPr>
              <a:t>Avalonia Docs: </a:t>
            </a:r>
            <a:r>
              <a:rPr lang="en-US" sz="1200">
                <a:solidFill>
                  <a:schemeClr val="tx2"/>
                </a:solidFill>
                <a:hlinkClick r:id="rId6"/>
              </a:rPr>
              <a:t>https://docs.avaloniaui.net/</a:t>
            </a:r>
            <a:r>
              <a:rPr lang="en-US" sz="1200">
                <a:solidFill>
                  <a:schemeClr val="tx2"/>
                </a:solidFill>
              </a:rPr>
              <a:t> </a:t>
            </a:r>
          </a:p>
          <a:p>
            <a:r>
              <a:rPr lang="en-US" sz="1200">
                <a:solidFill>
                  <a:schemeClr val="tx2"/>
                </a:solidFill>
              </a:rPr>
              <a:t>Build a WPF Blazor Hybrid App: </a:t>
            </a:r>
            <a:r>
              <a:rPr lang="en-US" sz="1200">
                <a:solidFill>
                  <a:schemeClr val="tx2"/>
                </a:solidFill>
                <a:hlinkClick r:id="rId7"/>
              </a:rPr>
              <a:t>https://learn.microsoft.com/aspnet/core/blazor/hybrid/tutorials/wpf</a:t>
            </a:r>
            <a:r>
              <a:rPr lang="en-US" sz="1200">
                <a:solidFill>
                  <a:schemeClr val="tx2"/>
                </a:solidFill>
              </a:rPr>
              <a:t> </a:t>
            </a:r>
          </a:p>
          <a:p>
            <a:r>
              <a:rPr lang="en-US" sz="1200">
                <a:solidFill>
                  <a:schemeClr val="tx2"/>
                </a:solidFill>
              </a:rPr>
              <a:t>My Books on Amazon: </a:t>
            </a:r>
            <a:r>
              <a:rPr lang="en-US" sz="1200">
                <a:solidFill>
                  <a:schemeClr val="tx2"/>
                </a:solidFill>
                <a:hlinkClick r:id="rId8"/>
              </a:rPr>
              <a:t>https://www.amazon.com/stores/author/B08WLD35BX</a:t>
            </a:r>
            <a:r>
              <a:rPr lang="en-US" sz="1200">
                <a:solidFill>
                  <a:schemeClr val="tx2"/>
                </a:solidFill>
              </a:rPr>
              <a:t> </a:t>
            </a:r>
          </a:p>
          <a:p>
            <a:r>
              <a:rPr lang="en-US" sz="1200">
                <a:solidFill>
                  <a:schemeClr val="tx2"/>
                </a:solidFill>
              </a:rPr>
              <a:t>About Me with Social Links: </a:t>
            </a:r>
            <a:r>
              <a:rPr lang="en-US" sz="1200">
                <a:solidFill>
                  <a:schemeClr val="tx2"/>
                </a:solidFill>
                <a:hlinkClick r:id="rId9"/>
              </a:rPr>
              <a:t>https://about.me/alvinashcraft</a:t>
            </a:r>
            <a:r>
              <a:rPr lang="en-US" sz="1200">
                <a:solidFill>
                  <a:schemeClr val="tx2"/>
                </a:solidFill>
              </a:rPr>
              <a:t> </a:t>
            </a:r>
          </a:p>
          <a:p>
            <a:r>
              <a:rPr lang="en-US" sz="1200">
                <a:solidFill>
                  <a:schemeClr val="tx2"/>
                </a:solidFill>
              </a:rPr>
              <a:t>My session materials on GitHub: </a:t>
            </a:r>
            <a:r>
              <a:rPr lang="en-US" sz="1200">
                <a:solidFill>
                  <a:schemeClr val="tx2"/>
                </a:solidFill>
                <a:hlinkClick r:id="rId10"/>
              </a:rPr>
              <a:t>https://github.com/alvinashcraft/speaking/</a:t>
            </a:r>
            <a:r>
              <a:rPr lang="en-US" sz="120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841728"/>
            <a:ext cx="9144000" cy="4301773"/>
          </a:xfrm>
          <a:prstGeom prst="rect">
            <a:avLst/>
          </a:prstGeom>
          <a:solidFill>
            <a:srgbClr val="E3F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47ADA133-D8C7-4CA7-8F73-DBA01B8D925C}"/>
              </a:ext>
            </a:extLst>
          </p:cNvPr>
          <p:cNvSpPr/>
          <p:nvPr/>
        </p:nvSpPr>
        <p:spPr>
          <a:xfrm>
            <a:off x="1" y="0"/>
            <a:ext cx="9144000" cy="7879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2"/>
          <a:stretch>
            <a:fillRect/>
          </a:stretch>
        </p:blipFill>
        <p:spPr>
          <a:xfrm>
            <a:off x="5837224" y="967619"/>
            <a:ext cx="3188905" cy="193101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17872" y="1000984"/>
            <a:ext cx="8365331" cy="32190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sz="1350" dirty="0">
              <a:cs typeface="Calibri" panose="020F0502020204030204"/>
            </a:endParaRPr>
          </a:p>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 </a:t>
            </a:r>
          </a:p>
          <a:p>
            <a:pPr>
              <a:lnSpc>
                <a:spcPct val="125000"/>
              </a:lnSpc>
            </a:pPr>
            <a:r>
              <a:rPr lang="en-US" sz="1650" dirty="0">
                <a:solidFill>
                  <a:srgbClr val="121921"/>
                </a:solidFill>
                <a:latin typeface="Source Sans Pro"/>
                <a:ea typeface="Source Sans Pro"/>
                <a:cs typeface="Arial"/>
              </a:rPr>
              <a:t>         - 3-day conference plus lodging for ~$1000 </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Full-day deep dive preconference sessions available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Easy travel from almost anywhere</a:t>
            </a:r>
            <a:endParaRPr lang="en-US" sz="1650" dirty="0">
              <a:solidFill>
                <a:srgbClr val="121921"/>
              </a:solidFill>
              <a:latin typeface="Source Sans Pro"/>
              <a:ea typeface="Source Sans Pro"/>
              <a:cs typeface="Calibri"/>
            </a:endParaRP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World-class keynotes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In addition to the sessions, you get a great hallway </a:t>
            </a:r>
            <a:endParaRPr lang="en-US" sz="1650" dirty="0">
              <a:solidFill>
                <a:srgbClr val="121921"/>
              </a:solidFill>
              <a:latin typeface="Source Sans Pro" panose="020B0503030403020204" pitchFamily="34" charset="0"/>
              <a:ea typeface="Source Sans Pro" panose="020B0503030403020204" pitchFamily="34" charset="0"/>
              <a:cs typeface="Arial"/>
            </a:endParaRPr>
          </a:p>
          <a:p>
            <a:pPr>
              <a:lnSpc>
                <a:spcPct val="125000"/>
              </a:lnSpc>
            </a:pPr>
            <a:r>
              <a:rPr lang="en-US" sz="1650" dirty="0">
                <a:solidFill>
                  <a:srgbClr val="121921"/>
                </a:solidFill>
                <a:latin typeface="Source Sans Pro"/>
                <a:ea typeface="Source Sans Pro"/>
                <a:cs typeface="Arial"/>
              </a:rPr>
              <a:t>      Track, amazing food, attendee Welcome Reception, Game Night &amp; more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Family Day Friday - full day of kids' sessions, free for attendees' families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485269" y="4645935"/>
            <a:ext cx="417346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rgbClr val="121921"/>
                </a:solidFill>
                <a:latin typeface="Source Sans Pro Black" panose="020B0803030403020204" pitchFamily="34" charset="0"/>
                <a:ea typeface="Source Sans Pro" panose="020B0503030403020204" pitchFamily="34" charset="0"/>
                <a:cs typeface="Segoe UI"/>
                <a:hlinkClick r:id="rId3">
                  <a:extLst>
                    <a:ext uri="{A12FA001-AC4F-418D-AE19-62706E023703}">
                      <ahyp:hlinkClr xmlns:ahyp="http://schemas.microsoft.com/office/drawing/2018/hyperlinkcolor" val="tx"/>
                    </a:ext>
                  </a:extLst>
                </a:hlinkClick>
              </a:rPr>
              <a:t>https://techbash.com</a:t>
            </a:r>
            <a:r>
              <a:rPr lang="en-US" dirty="0">
                <a:solidFill>
                  <a:srgbClr val="121921"/>
                </a:solidFill>
                <a:latin typeface="Source Sans Pro" panose="020B0503030403020204" pitchFamily="34" charset="0"/>
                <a:ea typeface="Source Sans Pro" panose="020B0503030403020204" pitchFamily="34" charset="0"/>
              </a:rPr>
              <a:t> or </a:t>
            </a:r>
            <a:r>
              <a:rPr lang="en-US" dirty="0">
                <a:solidFill>
                  <a:srgbClr val="121921"/>
                </a:solidFill>
                <a:latin typeface="Source Sans Pro Black" panose="020B0803030403020204" pitchFamily="34" charset="0"/>
                <a:ea typeface="Source Sans Pro" panose="020B0503030403020204" pitchFamily="34" charset="0"/>
              </a:rPr>
              <a:t>@techbash</a:t>
            </a:r>
            <a:endParaRPr lang="en-US"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4"/>
          <a:stretch>
            <a:fillRect/>
          </a:stretch>
        </p:blipFill>
        <p:spPr>
          <a:xfrm>
            <a:off x="7997429" y="3057886"/>
            <a:ext cx="1028700" cy="1271588"/>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794118"/>
            <a:ext cx="9144000" cy="53788"/>
          </a:xfrm>
          <a:prstGeom prst="rect">
            <a:avLst/>
          </a:prstGeom>
        </p:spPr>
      </p:pic>
      <p:pic>
        <p:nvPicPr>
          <p:cNvPr id="11" name="Picture 10">
            <a:extLst>
              <a:ext uri="{FF2B5EF4-FFF2-40B4-BE49-F238E27FC236}">
                <a16:creationId xmlns:a16="http://schemas.microsoft.com/office/drawing/2014/main" id="{E2AA25F2-6048-4660-B47E-23A873B0ADF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30945" y="102140"/>
            <a:ext cx="2983017" cy="579497"/>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3173158" y="227195"/>
            <a:ext cx="5911647" cy="438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r"/>
            <a:r>
              <a:rPr lang="en-US" sz="2400" dirty="0">
                <a:solidFill>
                  <a:srgbClr val="121921"/>
                </a:solidFill>
                <a:latin typeface="Oswald"/>
                <a:cs typeface="Segoe UI"/>
              </a:rPr>
              <a:t>November 4-7, 2025 | Pocono Manor, PA</a:t>
            </a:r>
            <a:endParaRPr lang="en-US" sz="2400" dirty="0">
              <a:solidFill>
                <a:srgbClr val="121921"/>
              </a:solidFill>
              <a:latin typeface="Oswald"/>
              <a:cs typeface="Calibri"/>
            </a:endParaRPr>
          </a:p>
        </p:txBody>
      </p:sp>
    </p:spTree>
    <p:extLst>
      <p:ext uri="{BB962C8B-B14F-4D97-AF65-F5344CB8AC3E}">
        <p14:creationId xmlns:p14="http://schemas.microsoft.com/office/powerpoint/2010/main" val="366835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34899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endParaRPr lang="en-US" dirty="0"/>
          </a:p>
          <a:p>
            <a:pPr lvl="1"/>
            <a:r>
              <a:rPr lang="en-US" dirty="0"/>
              <a:t>.NET MAUI</a:t>
            </a:r>
          </a:p>
          <a:p>
            <a:pPr lvl="1"/>
            <a:r>
              <a:rPr lang="en-US" dirty="0"/>
              <a:t>Uno Platform, </a:t>
            </a:r>
            <a:r>
              <a:rPr lang="en-US" dirty="0" err="1"/>
              <a:t>Blazor</a:t>
            </a:r>
            <a:r>
              <a:rPr lang="en-US" dirty="0"/>
              <a:t> Hybrid &amp; Avalonia</a:t>
            </a:r>
          </a:p>
          <a:p>
            <a:pPr lvl="1"/>
            <a:r>
              <a:rPr lang="en-US" dirty="0"/>
              <a:t>PWA (not discussed)</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2" y="628985"/>
            <a:ext cx="4966447" cy="4228765"/>
          </a:xfrm>
        </p:spPr>
        <p:txBody>
          <a:bodyPr anchor="ctr">
            <a:normAutofit/>
          </a:bodyPr>
          <a:lstStyle/>
          <a:p>
            <a:r>
              <a:rPr lang="en-US" sz="1300" dirty="0">
                <a:solidFill>
                  <a:schemeClr val="tx2"/>
                </a:solidFill>
              </a:rPr>
              <a:t>Rapid UI development with forms designer and data binding</a:t>
            </a:r>
          </a:p>
          <a:p>
            <a:r>
              <a:rPr lang="en-US" sz="1300" dirty="0">
                <a:solidFill>
                  <a:schemeClr val="tx2"/>
                </a:solidFill>
              </a:rPr>
              <a:t>Third-party control support</a:t>
            </a:r>
          </a:p>
          <a:p>
            <a:r>
              <a:rPr lang="en-US" sz="1300" dirty="0">
                <a:solidFill>
                  <a:schemeClr val="tx2"/>
                </a:solidFill>
              </a:rPr>
              <a:t>Modern and legacy options</a:t>
            </a:r>
          </a:p>
          <a:p>
            <a:pPr lvl="1"/>
            <a:r>
              <a:rPr lang="en-US" sz="1300" dirty="0">
                <a:solidFill>
                  <a:schemeClr val="tx2"/>
                </a:solidFill>
              </a:rPr>
              <a:t>.NET Framework to target legacy Windows</a:t>
            </a:r>
          </a:p>
          <a:p>
            <a:pPr lvl="1"/>
            <a:r>
              <a:rPr lang="en-US" sz="1300" dirty="0">
                <a:solidFill>
                  <a:schemeClr val="tx2"/>
                </a:solidFill>
              </a:rPr>
              <a:t>.NET 9 for modern language features and performance</a:t>
            </a:r>
          </a:p>
          <a:p>
            <a:pPr lvl="1"/>
            <a:r>
              <a:rPr lang="en-US" sz="1300" dirty="0">
                <a:solidFill>
                  <a:schemeClr val="tx2"/>
                </a:solidFill>
              </a:rPr>
              <a:t>Upgrade .NET Framework apps to modern .NET with Visual Studio</a:t>
            </a:r>
          </a:p>
          <a:p>
            <a:r>
              <a:rPr lang="en-US" sz="1300" dirty="0">
                <a:solidFill>
                  <a:schemeClr val="tx2"/>
                </a:solidFill>
              </a:rPr>
              <a:t>Active Development (Async, Accessibility, High DPI, Performance, Dark Mode experimental in .NET 9)</a:t>
            </a:r>
          </a:p>
          <a:p>
            <a:pPr lvl="1"/>
            <a:r>
              <a:rPr lang="en-US" sz="1300" dirty="0">
                <a:solidFill>
                  <a:schemeClr val="tx2"/>
                </a:solidFill>
              </a:rPr>
              <a:t>Roadmap: </a:t>
            </a:r>
            <a:r>
              <a:rPr lang="en-US" sz="1300" dirty="0">
                <a:solidFill>
                  <a:schemeClr val="tx2"/>
                </a:solidFill>
                <a:hlinkClick r:id="rId3"/>
              </a:rPr>
              <a:t>https://github.com/dotnet/winforms/blob/main/docs/roadmap.md</a:t>
            </a:r>
            <a:r>
              <a:rPr lang="en-US" sz="1300" dirty="0">
                <a:solidFill>
                  <a:schemeClr val="tx2"/>
                </a:solidFill>
              </a:rPr>
              <a:t>  </a:t>
            </a:r>
          </a:p>
          <a:p>
            <a:pPr marL="0" indent="0">
              <a:buNone/>
            </a:pPr>
            <a:r>
              <a:rPr lang="en-US" sz="1300" i="1" dirty="0">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production support for Windows themes (Dark Mode)</a:t>
            </a:r>
          </a:p>
          <a:p>
            <a:pPr lvl="1"/>
            <a:r>
              <a:rPr lang="en-US" dirty="0"/>
              <a:t>Experimental support in .NET 9</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6771</Words>
  <Application>Microsoft Office PowerPoint</Application>
  <PresentationFormat>On-screen Show (16:9)</PresentationFormat>
  <Paragraphs>505</Paragraphs>
  <Slides>22</Slides>
  <Notes>20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Corbel</vt:lpstr>
      <vt:lpstr>Oswald</vt:lpstr>
      <vt:lpstr>Source Sans Pro</vt:lpstr>
      <vt:lpstr>Source Sans Pro Black</vt:lpstr>
      <vt:lpstr>Wingdings</vt:lpstr>
      <vt:lpstr>Custom Design</vt:lpstr>
      <vt:lpstr>Visual Studio Live! Austin 2018</vt:lpstr>
      <vt:lpstr>Banded</vt:lpstr>
      <vt:lpstr>Building a Native App for Windows in 2024</vt:lpstr>
      <vt:lpstr>About Me</vt:lpstr>
      <vt:lpstr>PowerPoint Presentation</vt:lpstr>
      <vt:lpstr>Agenda</vt:lpstr>
      <vt:lpstr>.NET Desktop App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2025-01-01T19:53:11Z</dcterms:modified>
</cp:coreProperties>
</file>